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83" r:id="rId2"/>
    <p:sldId id="277" r:id="rId3"/>
    <p:sldId id="279" r:id="rId4"/>
    <p:sldId id="280" r:id="rId5"/>
    <p:sldId id="292" r:id="rId6"/>
    <p:sldId id="294" r:id="rId7"/>
    <p:sldId id="291" r:id="rId8"/>
    <p:sldId id="281" r:id="rId9"/>
    <p:sldId id="289" r:id="rId10"/>
    <p:sldId id="278" r:id="rId11"/>
    <p:sldId id="290" r:id="rId12"/>
    <p:sldId id="282" r:id="rId13"/>
    <p:sldId id="284"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8000"/>
    <a:srgbClr val="FFFF99"/>
    <a:srgbClr val="3366CC"/>
    <a:srgbClr val="C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6" autoAdjust="0"/>
    <p:restoredTop sz="94576" autoAdjust="0"/>
  </p:normalViewPr>
  <p:slideViewPr>
    <p:cSldViewPr>
      <p:cViewPr varScale="1">
        <p:scale>
          <a:sx n="82" d="100"/>
          <a:sy n="82" d="100"/>
        </p:scale>
        <p:origin x="-11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5CEBE0F-1DA5-445E-8F16-EAAAE21697C5}" type="datetimeFigureOut">
              <a:rPr lang="en-US" smtClean="0"/>
              <a:pPr/>
              <a:t>8/25/2016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1C12916-5003-400C-AF86-9DC466463DE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8D39A3-ACC8-4856-AFAA-D03FB3C91A9B}" type="datetime1">
              <a:rPr lang="en-US" smtClean="0"/>
              <a:pPr/>
              <a:t>8/25/2016</a:t>
            </a:fld>
            <a:endParaRPr lang="en-US" dirty="0"/>
          </a:p>
        </p:txBody>
      </p:sp>
      <p:sp>
        <p:nvSpPr>
          <p:cNvPr id="5" name="Footer Placeholder 4"/>
          <p:cNvSpPr>
            <a:spLocks noGrp="1"/>
          </p:cNvSpPr>
          <p:nvPr>
            <p:ph type="ftr" sz="quarter" idx="11"/>
          </p:nvPr>
        </p:nvSpPr>
        <p:spPr/>
        <p:txBody>
          <a:bodyPr/>
          <a:lstStyle/>
          <a:p>
            <a:r>
              <a:rPr lang="en-US" dirty="0" smtClean="0"/>
              <a:t>Fishkind &amp; Associates, Inc.</a:t>
            </a:r>
            <a:endParaRPr lang="en-US" dirty="0"/>
          </a:p>
        </p:txBody>
      </p:sp>
      <p:sp>
        <p:nvSpPr>
          <p:cNvPr id="6" name="Slide Number Placeholder 5"/>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E4A869-CCC4-4759-993B-B90791F32D08}" type="datetime1">
              <a:rPr lang="en-US" smtClean="0"/>
              <a:pPr/>
              <a:t>8/25/2016</a:t>
            </a:fld>
            <a:endParaRPr lang="en-US" dirty="0"/>
          </a:p>
        </p:txBody>
      </p:sp>
      <p:sp>
        <p:nvSpPr>
          <p:cNvPr id="5" name="Footer Placeholder 4"/>
          <p:cNvSpPr>
            <a:spLocks noGrp="1"/>
          </p:cNvSpPr>
          <p:nvPr>
            <p:ph type="ftr" sz="quarter" idx="11"/>
          </p:nvPr>
        </p:nvSpPr>
        <p:spPr/>
        <p:txBody>
          <a:bodyPr/>
          <a:lstStyle/>
          <a:p>
            <a:r>
              <a:rPr lang="en-US" dirty="0" smtClean="0"/>
              <a:t>Fishkind &amp; Associates, Inc.</a:t>
            </a:r>
            <a:endParaRPr lang="en-US" dirty="0"/>
          </a:p>
        </p:txBody>
      </p:sp>
      <p:sp>
        <p:nvSpPr>
          <p:cNvPr id="6" name="Slide Number Placeholder 5"/>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62388-4807-4F6F-8070-154960D1072D}" type="datetime1">
              <a:rPr lang="en-US" smtClean="0"/>
              <a:pPr/>
              <a:t>8/25/2016</a:t>
            </a:fld>
            <a:endParaRPr lang="en-US" dirty="0"/>
          </a:p>
        </p:txBody>
      </p:sp>
      <p:sp>
        <p:nvSpPr>
          <p:cNvPr id="5" name="Footer Placeholder 4"/>
          <p:cNvSpPr>
            <a:spLocks noGrp="1"/>
          </p:cNvSpPr>
          <p:nvPr>
            <p:ph type="ftr" sz="quarter" idx="11"/>
          </p:nvPr>
        </p:nvSpPr>
        <p:spPr/>
        <p:txBody>
          <a:bodyPr/>
          <a:lstStyle/>
          <a:p>
            <a:r>
              <a:rPr lang="en-US" dirty="0" smtClean="0"/>
              <a:t>Fishkind &amp; Associates, Inc.</a:t>
            </a:r>
            <a:endParaRPr lang="en-US" dirty="0"/>
          </a:p>
        </p:txBody>
      </p:sp>
      <p:sp>
        <p:nvSpPr>
          <p:cNvPr id="6" name="Slide Number Placeholder 5"/>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8847D-DACE-47CF-BAB2-ACD59FF90B7A}" type="datetime1">
              <a:rPr lang="en-US" smtClean="0"/>
              <a:pPr/>
              <a:t>8/25/2016</a:t>
            </a:fld>
            <a:endParaRPr lang="en-US" dirty="0"/>
          </a:p>
        </p:txBody>
      </p:sp>
      <p:sp>
        <p:nvSpPr>
          <p:cNvPr id="5" name="Footer Placeholder 4"/>
          <p:cNvSpPr>
            <a:spLocks noGrp="1"/>
          </p:cNvSpPr>
          <p:nvPr>
            <p:ph type="ftr" sz="quarter" idx="11"/>
          </p:nvPr>
        </p:nvSpPr>
        <p:spPr/>
        <p:txBody>
          <a:bodyPr/>
          <a:lstStyle/>
          <a:p>
            <a:r>
              <a:rPr lang="en-US" dirty="0" smtClean="0"/>
              <a:t>Fishkind &amp; Associates, Inc.</a:t>
            </a:r>
            <a:endParaRPr lang="en-US" dirty="0"/>
          </a:p>
        </p:txBody>
      </p:sp>
      <p:sp>
        <p:nvSpPr>
          <p:cNvPr id="6" name="Slide Number Placeholder 5"/>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5BC110-FFD5-472B-BC08-3F76466B695B}" type="datetime1">
              <a:rPr lang="en-US" smtClean="0"/>
              <a:pPr/>
              <a:t>8/25/2016</a:t>
            </a:fld>
            <a:endParaRPr lang="en-US" dirty="0"/>
          </a:p>
        </p:txBody>
      </p:sp>
      <p:sp>
        <p:nvSpPr>
          <p:cNvPr id="5" name="Footer Placeholder 4"/>
          <p:cNvSpPr>
            <a:spLocks noGrp="1"/>
          </p:cNvSpPr>
          <p:nvPr>
            <p:ph type="ftr" sz="quarter" idx="11"/>
          </p:nvPr>
        </p:nvSpPr>
        <p:spPr/>
        <p:txBody>
          <a:bodyPr/>
          <a:lstStyle/>
          <a:p>
            <a:r>
              <a:rPr lang="en-US" dirty="0" smtClean="0"/>
              <a:t>Fishkind &amp; Associates, Inc.</a:t>
            </a:r>
            <a:endParaRPr lang="en-US" dirty="0"/>
          </a:p>
        </p:txBody>
      </p:sp>
      <p:sp>
        <p:nvSpPr>
          <p:cNvPr id="6" name="Slide Number Placeholder 5"/>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7EA6A1-FBC9-4713-BEED-6F9098BFEF3F}" type="datetime1">
              <a:rPr lang="en-US" smtClean="0"/>
              <a:pPr/>
              <a:t>8/25/2016</a:t>
            </a:fld>
            <a:endParaRPr lang="en-US" dirty="0"/>
          </a:p>
        </p:txBody>
      </p:sp>
      <p:sp>
        <p:nvSpPr>
          <p:cNvPr id="6" name="Footer Placeholder 5"/>
          <p:cNvSpPr>
            <a:spLocks noGrp="1"/>
          </p:cNvSpPr>
          <p:nvPr>
            <p:ph type="ftr" sz="quarter" idx="11"/>
          </p:nvPr>
        </p:nvSpPr>
        <p:spPr/>
        <p:txBody>
          <a:bodyPr/>
          <a:lstStyle/>
          <a:p>
            <a:r>
              <a:rPr lang="en-US" dirty="0" smtClean="0"/>
              <a:t>Fishkind &amp; Associates, Inc.</a:t>
            </a:r>
            <a:endParaRPr lang="en-US" dirty="0"/>
          </a:p>
        </p:txBody>
      </p:sp>
      <p:sp>
        <p:nvSpPr>
          <p:cNvPr id="7" name="Slide Number Placeholder 6"/>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3B6A39-E3E8-4CD3-9F3A-C8B6ACC4200F}" type="datetime1">
              <a:rPr lang="en-US" smtClean="0"/>
              <a:pPr/>
              <a:t>8/25/2016</a:t>
            </a:fld>
            <a:endParaRPr lang="en-US" dirty="0"/>
          </a:p>
        </p:txBody>
      </p:sp>
      <p:sp>
        <p:nvSpPr>
          <p:cNvPr id="8" name="Footer Placeholder 7"/>
          <p:cNvSpPr>
            <a:spLocks noGrp="1"/>
          </p:cNvSpPr>
          <p:nvPr>
            <p:ph type="ftr" sz="quarter" idx="11"/>
          </p:nvPr>
        </p:nvSpPr>
        <p:spPr/>
        <p:txBody>
          <a:bodyPr/>
          <a:lstStyle/>
          <a:p>
            <a:r>
              <a:rPr lang="en-US" dirty="0" smtClean="0"/>
              <a:t>Fishkind &amp; Associates, Inc.</a:t>
            </a:r>
            <a:endParaRPr lang="en-US" dirty="0"/>
          </a:p>
        </p:txBody>
      </p:sp>
      <p:sp>
        <p:nvSpPr>
          <p:cNvPr id="9" name="Slide Number Placeholder 8"/>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B6CDA5-E785-4D18-B061-82DCA037C4A7}" type="datetime1">
              <a:rPr lang="en-US" smtClean="0"/>
              <a:pPr/>
              <a:t>8/25/2016</a:t>
            </a:fld>
            <a:endParaRPr lang="en-US" dirty="0"/>
          </a:p>
        </p:txBody>
      </p:sp>
      <p:sp>
        <p:nvSpPr>
          <p:cNvPr id="4" name="Footer Placeholder 3"/>
          <p:cNvSpPr>
            <a:spLocks noGrp="1"/>
          </p:cNvSpPr>
          <p:nvPr>
            <p:ph type="ftr" sz="quarter" idx="11"/>
          </p:nvPr>
        </p:nvSpPr>
        <p:spPr/>
        <p:txBody>
          <a:bodyPr/>
          <a:lstStyle/>
          <a:p>
            <a:r>
              <a:rPr lang="en-US" dirty="0" smtClean="0"/>
              <a:t>Fishkind &amp; Associates, Inc.</a:t>
            </a:r>
            <a:endParaRPr lang="en-US" dirty="0"/>
          </a:p>
        </p:txBody>
      </p:sp>
      <p:sp>
        <p:nvSpPr>
          <p:cNvPr id="5" name="Slide Number Placeholder 4"/>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66C45-6030-4278-9AFF-8CDBB981A250}" type="datetime1">
              <a:rPr lang="en-US" smtClean="0"/>
              <a:pPr/>
              <a:t>8/25/2016</a:t>
            </a:fld>
            <a:endParaRPr lang="en-US" dirty="0"/>
          </a:p>
        </p:txBody>
      </p:sp>
      <p:sp>
        <p:nvSpPr>
          <p:cNvPr id="3" name="Footer Placeholder 2"/>
          <p:cNvSpPr>
            <a:spLocks noGrp="1"/>
          </p:cNvSpPr>
          <p:nvPr>
            <p:ph type="ftr" sz="quarter" idx="11"/>
          </p:nvPr>
        </p:nvSpPr>
        <p:spPr/>
        <p:txBody>
          <a:bodyPr/>
          <a:lstStyle/>
          <a:p>
            <a:r>
              <a:rPr lang="en-US" dirty="0" smtClean="0"/>
              <a:t>Fishkind &amp; Associates, Inc.</a:t>
            </a:r>
            <a:endParaRPr lang="en-US" dirty="0"/>
          </a:p>
        </p:txBody>
      </p:sp>
      <p:sp>
        <p:nvSpPr>
          <p:cNvPr id="4" name="Slide Number Placeholder 3"/>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09E07-3D5B-4946-A207-BFB331F16197}" type="datetime1">
              <a:rPr lang="en-US" smtClean="0"/>
              <a:pPr/>
              <a:t>8/25/2016</a:t>
            </a:fld>
            <a:endParaRPr lang="en-US" dirty="0"/>
          </a:p>
        </p:txBody>
      </p:sp>
      <p:sp>
        <p:nvSpPr>
          <p:cNvPr id="6" name="Footer Placeholder 5"/>
          <p:cNvSpPr>
            <a:spLocks noGrp="1"/>
          </p:cNvSpPr>
          <p:nvPr>
            <p:ph type="ftr" sz="quarter" idx="11"/>
          </p:nvPr>
        </p:nvSpPr>
        <p:spPr/>
        <p:txBody>
          <a:bodyPr/>
          <a:lstStyle/>
          <a:p>
            <a:r>
              <a:rPr lang="en-US" dirty="0" smtClean="0"/>
              <a:t>Fishkind &amp; Associates, Inc.</a:t>
            </a:r>
            <a:endParaRPr lang="en-US" dirty="0"/>
          </a:p>
        </p:txBody>
      </p:sp>
      <p:sp>
        <p:nvSpPr>
          <p:cNvPr id="7" name="Slide Number Placeholder 6"/>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B748A-F554-4470-AD17-F46A33B30AC9}" type="datetime1">
              <a:rPr lang="en-US" smtClean="0"/>
              <a:pPr/>
              <a:t>8/25/2016</a:t>
            </a:fld>
            <a:endParaRPr lang="en-US" dirty="0"/>
          </a:p>
        </p:txBody>
      </p:sp>
      <p:sp>
        <p:nvSpPr>
          <p:cNvPr id="6" name="Footer Placeholder 5"/>
          <p:cNvSpPr>
            <a:spLocks noGrp="1"/>
          </p:cNvSpPr>
          <p:nvPr>
            <p:ph type="ftr" sz="quarter" idx="11"/>
          </p:nvPr>
        </p:nvSpPr>
        <p:spPr/>
        <p:txBody>
          <a:bodyPr/>
          <a:lstStyle/>
          <a:p>
            <a:r>
              <a:rPr lang="en-US" dirty="0" smtClean="0"/>
              <a:t>Fishkind &amp; Associates, Inc.</a:t>
            </a:r>
            <a:endParaRPr lang="en-US" dirty="0"/>
          </a:p>
        </p:txBody>
      </p:sp>
      <p:sp>
        <p:nvSpPr>
          <p:cNvPr id="7" name="Slide Number Placeholder 6"/>
          <p:cNvSpPr>
            <a:spLocks noGrp="1"/>
          </p:cNvSpPr>
          <p:nvPr>
            <p:ph type="sldNum" sz="quarter" idx="12"/>
          </p:nvPr>
        </p:nvSpPr>
        <p:spPr/>
        <p:txBody>
          <a:bodyPr/>
          <a:lstStyle/>
          <a:p>
            <a:fld id="{964F24FA-F49C-45A3-84E1-5FE00F2F2F3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75513-6E37-467D-A61C-943B3F7B96F9}" type="datetime1">
              <a:rPr lang="en-US" smtClean="0"/>
              <a:pPr/>
              <a:t>8/25/2016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Fishkind &amp; Associates,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F24FA-F49C-45A3-84E1-5FE00F2F2F3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1</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lstStyle/>
          <a:p>
            <a:pPr>
              <a:buNone/>
            </a:pPr>
            <a:endParaRPr lang="en-US" dirty="0" smtClean="0"/>
          </a:p>
          <a:p>
            <a:pPr>
              <a:buNone/>
            </a:pPr>
            <a:endParaRPr lang="en-US" dirty="0" smtClean="0"/>
          </a:p>
          <a:p>
            <a:pPr algn="ctr">
              <a:buNone/>
            </a:pPr>
            <a:r>
              <a:rPr lang="en-US" sz="3600" b="1" dirty="0" smtClean="0">
                <a:solidFill>
                  <a:srgbClr val="003399"/>
                </a:solidFill>
              </a:rPr>
              <a:t>Assessment Blending Study and Findings</a:t>
            </a:r>
            <a:endParaRPr lang="en-US" sz="3600" b="1" dirty="0">
              <a:solidFill>
                <a:srgbClr val="0033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10</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lstStyle/>
          <a:p>
            <a:r>
              <a:rPr lang="en-US" dirty="0" smtClean="0">
                <a:solidFill>
                  <a:srgbClr val="003399"/>
                </a:solidFill>
              </a:rPr>
              <a:t>Assessment Increase Properly Noticed</a:t>
            </a:r>
          </a:p>
          <a:p>
            <a:endParaRPr lang="en-US" sz="1200" dirty="0" smtClean="0">
              <a:solidFill>
                <a:srgbClr val="003399"/>
              </a:solidFill>
            </a:endParaRPr>
          </a:p>
          <a:p>
            <a:pPr lvl="2"/>
            <a:r>
              <a:rPr lang="en-US" sz="2800" dirty="0" smtClean="0">
                <a:solidFill>
                  <a:srgbClr val="003399"/>
                </a:solidFill>
              </a:rPr>
              <a:t>Mailed notice – affidavit of mailing</a:t>
            </a:r>
          </a:p>
          <a:p>
            <a:pPr lvl="2"/>
            <a:r>
              <a:rPr lang="en-US" sz="2800" dirty="0" smtClean="0">
                <a:solidFill>
                  <a:srgbClr val="003399"/>
                </a:solidFill>
              </a:rPr>
              <a:t>Hearing advertised in local publication</a:t>
            </a:r>
          </a:p>
          <a:p>
            <a:pPr lvl="2"/>
            <a:r>
              <a:rPr lang="en-US" sz="2800" dirty="0" smtClean="0">
                <a:solidFill>
                  <a:srgbClr val="003399"/>
                </a:solidFill>
              </a:rPr>
              <a:t>Public hearing – August 25, 2016</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11</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1981200"/>
            <a:ext cx="8229600" cy="3840163"/>
          </a:xfrm>
        </p:spPr>
        <p:txBody>
          <a:bodyPr/>
          <a:lstStyle/>
          <a:p>
            <a:pPr algn="ctr">
              <a:buNone/>
            </a:pPr>
            <a:r>
              <a:rPr lang="en-US" b="1" u="sng" dirty="0" smtClean="0">
                <a:solidFill>
                  <a:srgbClr val="003399"/>
                </a:solidFill>
              </a:rPr>
              <a:t>Five Tests</a:t>
            </a:r>
          </a:p>
          <a:p>
            <a:pPr>
              <a:buNone/>
            </a:pPr>
            <a:endParaRPr lang="en-US" sz="1100" dirty="0" smtClean="0">
              <a:solidFill>
                <a:srgbClr val="003399"/>
              </a:solidFill>
            </a:endParaRPr>
          </a:p>
          <a:p>
            <a:pPr marL="857250" lvl="2" indent="-290513"/>
            <a:r>
              <a:rPr lang="en-US" sz="2800" dirty="0" smtClean="0">
                <a:solidFill>
                  <a:srgbClr val="003399"/>
                </a:solidFill>
              </a:rPr>
              <a:t>Special and Peculiar Benefit			</a:t>
            </a:r>
            <a:r>
              <a:rPr lang="en-US" sz="2800" dirty="0" smtClean="0">
                <a:solidFill>
                  <a:srgbClr val="008000"/>
                </a:solidFill>
                <a:sym typeface="Wingdings"/>
              </a:rPr>
              <a:t> </a:t>
            </a:r>
            <a:endParaRPr lang="en-US" sz="2800" dirty="0" smtClean="0">
              <a:solidFill>
                <a:srgbClr val="003399"/>
              </a:solidFill>
            </a:endParaRPr>
          </a:p>
          <a:p>
            <a:pPr marL="857250" lvl="2" indent="-290513"/>
            <a:r>
              <a:rPr lang="en-US" sz="2800" dirty="0" smtClean="0">
                <a:solidFill>
                  <a:srgbClr val="003399"/>
                </a:solidFill>
              </a:rPr>
              <a:t>Fair and Reasonable Apportionment		</a:t>
            </a:r>
            <a:r>
              <a:rPr lang="en-US" sz="2800" dirty="0" smtClean="0">
                <a:solidFill>
                  <a:srgbClr val="008000"/>
                </a:solidFill>
                <a:sym typeface="Wingdings"/>
              </a:rPr>
              <a:t> </a:t>
            </a:r>
            <a:endParaRPr lang="en-US" sz="2800" dirty="0" smtClean="0">
              <a:solidFill>
                <a:srgbClr val="003399"/>
              </a:solidFill>
            </a:endParaRPr>
          </a:p>
          <a:p>
            <a:pPr marL="857250" lvl="2" indent="-290513"/>
            <a:r>
              <a:rPr lang="en-US" sz="2800" dirty="0" smtClean="0">
                <a:solidFill>
                  <a:srgbClr val="003399"/>
                </a:solidFill>
              </a:rPr>
              <a:t>Ceiling debt level per Acre   			</a:t>
            </a:r>
            <a:r>
              <a:rPr lang="en-US" sz="2800" dirty="0" smtClean="0">
                <a:sym typeface="Wingdings"/>
              </a:rPr>
              <a:t> </a:t>
            </a:r>
            <a:r>
              <a:rPr lang="en-US" sz="2800" dirty="0" smtClean="0">
                <a:solidFill>
                  <a:srgbClr val="008000"/>
                </a:solidFill>
                <a:sym typeface="Wingdings"/>
              </a:rPr>
              <a:t></a:t>
            </a:r>
            <a:endParaRPr lang="en-US" sz="2800" dirty="0" smtClean="0">
              <a:solidFill>
                <a:srgbClr val="008000"/>
              </a:solidFill>
            </a:endParaRPr>
          </a:p>
          <a:p>
            <a:pPr marL="857250" lvl="2" indent="-290513"/>
            <a:r>
              <a:rPr lang="en-US" sz="2800" dirty="0" smtClean="0">
                <a:solidFill>
                  <a:srgbClr val="003399"/>
                </a:solidFill>
              </a:rPr>
              <a:t>Maximum Annual Debt Service per Unit	</a:t>
            </a:r>
            <a:r>
              <a:rPr lang="en-US" sz="2800" dirty="0" smtClean="0">
                <a:sym typeface="Wingdings"/>
              </a:rPr>
              <a:t> </a:t>
            </a:r>
            <a:r>
              <a:rPr lang="en-US" sz="2800" dirty="0" smtClean="0">
                <a:solidFill>
                  <a:srgbClr val="008000"/>
                </a:solidFill>
                <a:sym typeface="Wingdings"/>
              </a:rPr>
              <a:t></a:t>
            </a:r>
            <a:endParaRPr lang="en-US" sz="2800" dirty="0" smtClean="0">
              <a:solidFill>
                <a:srgbClr val="008000"/>
              </a:solidFill>
            </a:endParaRPr>
          </a:p>
          <a:p>
            <a:pPr marL="857250" lvl="2" indent="-290513"/>
            <a:r>
              <a:rPr lang="en-US" sz="2800" dirty="0" smtClean="0">
                <a:solidFill>
                  <a:srgbClr val="003399"/>
                </a:solidFill>
              </a:rPr>
              <a:t>Assessment Increase properly noticed</a:t>
            </a:r>
            <a:r>
              <a:rPr lang="en-US" sz="3200" dirty="0" smtClean="0">
                <a:solidFill>
                  <a:srgbClr val="003399"/>
                </a:solidFill>
              </a:rPr>
              <a:t>		</a:t>
            </a:r>
            <a:r>
              <a:rPr lang="en-US" sz="3200" dirty="0" smtClean="0">
                <a:solidFill>
                  <a:srgbClr val="008000"/>
                </a:solidFill>
                <a:sym typeface="Wingdings"/>
              </a:rPr>
              <a:t> </a:t>
            </a:r>
            <a:endParaRPr lang="en-US" sz="3200"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12</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1752600"/>
            <a:ext cx="8229600" cy="4495800"/>
          </a:xfrm>
        </p:spPr>
        <p:txBody>
          <a:bodyPr>
            <a:normAutofit fontScale="77500" lnSpcReduction="20000"/>
          </a:bodyPr>
          <a:lstStyle/>
          <a:p>
            <a:pPr algn="ctr">
              <a:buNone/>
            </a:pPr>
            <a:r>
              <a:rPr lang="en-US" b="1" u="sng" dirty="0" smtClean="0">
                <a:solidFill>
                  <a:srgbClr val="003399"/>
                </a:solidFill>
              </a:rPr>
              <a:t>RECOMMENDATIONS</a:t>
            </a:r>
          </a:p>
          <a:p>
            <a:endParaRPr lang="en-US" dirty="0" smtClean="0">
              <a:solidFill>
                <a:srgbClr val="003399"/>
              </a:solidFill>
            </a:endParaRPr>
          </a:p>
          <a:p>
            <a:r>
              <a:rPr lang="en-US" dirty="0" smtClean="0">
                <a:solidFill>
                  <a:srgbClr val="003399"/>
                </a:solidFill>
              </a:rPr>
              <a:t>Assessment Blending is valid – passes the five tests.</a:t>
            </a:r>
          </a:p>
          <a:p>
            <a:r>
              <a:rPr lang="en-US" dirty="0" smtClean="0">
                <a:solidFill>
                  <a:srgbClr val="003399"/>
                </a:solidFill>
              </a:rPr>
              <a:t>Suggest par debt pay down for Parcel F residents and contracted units to current assessment levels</a:t>
            </a:r>
          </a:p>
          <a:p>
            <a:r>
              <a:rPr lang="en-US" dirty="0" smtClean="0">
                <a:solidFill>
                  <a:srgbClr val="003399"/>
                </a:solidFill>
              </a:rPr>
              <a:t>New assessment levels for remaining Parcel F homesites need to be disclosed.</a:t>
            </a:r>
          </a:p>
          <a:p>
            <a:r>
              <a:rPr lang="en-US" dirty="0" smtClean="0">
                <a:solidFill>
                  <a:srgbClr val="003399"/>
                </a:solidFill>
              </a:rPr>
              <a:t>All future plats are subject to true up test by District Manager prior to recording per Master Methodology.  Manager will report findings to Board.</a:t>
            </a:r>
          </a:p>
          <a:p>
            <a:r>
              <a:rPr lang="en-US" dirty="0" smtClean="0">
                <a:solidFill>
                  <a:srgbClr val="003399"/>
                </a:solidFill>
              </a:rPr>
              <a:t>Operations and Maintenance budget and assessment study.</a:t>
            </a:r>
            <a:endParaRPr lang="en-US"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13</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lstStyle/>
          <a:p>
            <a:pPr>
              <a:buNone/>
            </a:pPr>
            <a:endParaRPr lang="en-US" dirty="0" smtClean="0">
              <a:solidFill>
                <a:srgbClr val="003399"/>
              </a:solidFill>
            </a:endParaRPr>
          </a:p>
          <a:p>
            <a:pPr>
              <a:buNone/>
            </a:pPr>
            <a:endParaRPr lang="en-US" dirty="0" smtClean="0">
              <a:solidFill>
                <a:srgbClr val="003399"/>
              </a:solidFill>
            </a:endParaRPr>
          </a:p>
          <a:p>
            <a:pPr algn="ctr">
              <a:buNone/>
            </a:pPr>
            <a:r>
              <a:rPr lang="en-US" sz="4000" b="1" dirty="0" smtClean="0">
                <a:solidFill>
                  <a:srgbClr val="003399"/>
                </a:solidFill>
              </a:rPr>
              <a:t>Questions or Comments?</a:t>
            </a:r>
            <a:endParaRPr lang="en-US" sz="4000" b="1" dirty="0">
              <a:solidFill>
                <a:srgbClr val="00339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2</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normAutofit fontScale="92500"/>
          </a:bodyPr>
          <a:lstStyle/>
          <a:p>
            <a:pPr algn="ctr">
              <a:buNone/>
            </a:pPr>
            <a:r>
              <a:rPr lang="en-US" b="1" u="sng" dirty="0" smtClean="0">
                <a:solidFill>
                  <a:srgbClr val="003399"/>
                </a:solidFill>
              </a:rPr>
              <a:t>Background</a:t>
            </a:r>
          </a:p>
          <a:p>
            <a:r>
              <a:rPr lang="en-US" dirty="0" smtClean="0">
                <a:solidFill>
                  <a:srgbClr val="003399"/>
                </a:solidFill>
              </a:rPr>
              <a:t>Parcel H-2</a:t>
            </a:r>
          </a:p>
          <a:p>
            <a:r>
              <a:rPr lang="en-US" dirty="0" smtClean="0">
                <a:solidFill>
                  <a:srgbClr val="003399"/>
                </a:solidFill>
              </a:rPr>
              <a:t>Debt apportioned on 17.82 Acres.  Lake not developable. Net developable is 10.13 acres.</a:t>
            </a:r>
          </a:p>
          <a:p>
            <a:r>
              <a:rPr lang="en-US" dirty="0" smtClean="0">
                <a:solidFill>
                  <a:srgbClr val="003399"/>
                </a:solidFill>
              </a:rPr>
              <a:t>Maximum annual debt service level per unit on H-2 exceeded $2,000 per unit threshold as set in the District’s Master Assessment Methodology.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3</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normAutofit fontScale="85000" lnSpcReduction="20000"/>
          </a:bodyPr>
          <a:lstStyle/>
          <a:p>
            <a:pPr algn="ctr">
              <a:buNone/>
            </a:pPr>
            <a:r>
              <a:rPr lang="en-US" b="1" u="sng" dirty="0" smtClean="0">
                <a:solidFill>
                  <a:srgbClr val="003399"/>
                </a:solidFill>
              </a:rPr>
              <a:t>Background, cont.</a:t>
            </a:r>
          </a:p>
          <a:p>
            <a:pPr algn="ctr">
              <a:buNone/>
            </a:pPr>
            <a:endParaRPr lang="en-US" sz="1300" b="1" u="sng" dirty="0" smtClean="0">
              <a:solidFill>
                <a:srgbClr val="003399"/>
              </a:solidFill>
            </a:endParaRPr>
          </a:p>
          <a:p>
            <a:r>
              <a:rPr lang="en-US" dirty="0" smtClean="0">
                <a:solidFill>
                  <a:srgbClr val="003399"/>
                </a:solidFill>
              </a:rPr>
              <a:t>January 2016 District Board Meeting.</a:t>
            </a:r>
          </a:p>
          <a:p>
            <a:r>
              <a:rPr lang="en-US" dirty="0" smtClean="0">
                <a:solidFill>
                  <a:srgbClr val="003399"/>
                </a:solidFill>
              </a:rPr>
              <a:t>Blending of H-2 non-developable acreage debt apportionment to Parcels H-2, F, A-2, and M.</a:t>
            </a:r>
          </a:p>
          <a:p>
            <a:r>
              <a:rPr lang="en-US" dirty="0" smtClean="0">
                <a:solidFill>
                  <a:srgbClr val="003399"/>
                </a:solidFill>
              </a:rPr>
              <a:t>Currently 40 homesites and 11 residents on Parcel H-2, 66 homesites and 8 residents on Parcel F, Parcels A-2 &amp; M are not platted to date.</a:t>
            </a:r>
          </a:p>
          <a:p>
            <a:r>
              <a:rPr lang="en-US" dirty="0" smtClean="0">
                <a:solidFill>
                  <a:srgbClr val="003399"/>
                </a:solidFill>
              </a:rPr>
              <a:t>REEI asked to review validity of blending and make recommendations.</a:t>
            </a:r>
            <a:endParaRPr lang="en-US"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4</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lstStyle/>
          <a:p>
            <a:pPr algn="ctr">
              <a:buNone/>
            </a:pPr>
            <a:r>
              <a:rPr lang="en-US" sz="2800" b="1" u="sng" dirty="0" smtClean="0">
                <a:solidFill>
                  <a:srgbClr val="003399"/>
                </a:solidFill>
              </a:rPr>
              <a:t>Two-Prong Lienability Test for Valid Assessments</a:t>
            </a:r>
          </a:p>
          <a:p>
            <a:pPr>
              <a:buNone/>
            </a:pPr>
            <a:endParaRPr lang="en-US" sz="1100" dirty="0" smtClean="0">
              <a:solidFill>
                <a:srgbClr val="003399"/>
              </a:solidFill>
            </a:endParaRPr>
          </a:p>
          <a:p>
            <a:pPr lvl="2"/>
            <a:r>
              <a:rPr lang="en-US" sz="3200" dirty="0" smtClean="0">
                <a:solidFill>
                  <a:srgbClr val="003399"/>
                </a:solidFill>
              </a:rPr>
              <a:t>Special and Peculiar Benefit</a:t>
            </a:r>
          </a:p>
          <a:p>
            <a:pPr lvl="2"/>
            <a:r>
              <a:rPr lang="en-US" sz="3200" dirty="0" smtClean="0">
                <a:solidFill>
                  <a:srgbClr val="003399"/>
                </a:solidFill>
              </a:rPr>
              <a:t>Fair and Reasonable Apportionment</a:t>
            </a:r>
          </a:p>
          <a:p>
            <a:pPr lvl="2"/>
            <a:endParaRPr lang="en-US" sz="3200"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5</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1905000"/>
            <a:ext cx="8229600" cy="4495800"/>
          </a:xfrm>
        </p:spPr>
        <p:txBody>
          <a:bodyPr>
            <a:normAutofit fontScale="77500" lnSpcReduction="20000"/>
          </a:bodyPr>
          <a:lstStyle/>
          <a:p>
            <a:pPr algn="ctr">
              <a:buNone/>
            </a:pPr>
            <a:r>
              <a:rPr lang="en-US" sz="2700" b="1" u="sng" dirty="0" smtClean="0">
                <a:solidFill>
                  <a:srgbClr val="003399"/>
                </a:solidFill>
              </a:rPr>
              <a:t>Special and Peculiar Benefit</a:t>
            </a:r>
          </a:p>
          <a:p>
            <a:pPr lvl="2"/>
            <a:endParaRPr lang="en-US" sz="1200" dirty="0" smtClean="0">
              <a:solidFill>
                <a:srgbClr val="003399"/>
              </a:solidFill>
            </a:endParaRPr>
          </a:p>
          <a:p>
            <a:pPr lvl="2"/>
            <a:r>
              <a:rPr lang="en-US" sz="2600" dirty="0" smtClean="0">
                <a:solidFill>
                  <a:srgbClr val="003399"/>
                </a:solidFill>
              </a:rPr>
              <a:t>The April 27, 2000 Master Methodology states that the District’s systems, facilities and services accrue in differing amounts and are somewhat dependent on the type of land use receiving the special benefit peculiar to those properties which flow from the logical relationship of the improvements to the properties.</a:t>
            </a:r>
          </a:p>
          <a:p>
            <a:pPr lvl="2"/>
            <a:r>
              <a:rPr lang="en-US" sz="2600" dirty="0" smtClean="0">
                <a:solidFill>
                  <a:srgbClr val="003399"/>
                </a:solidFill>
              </a:rPr>
              <a:t>The District methodology </a:t>
            </a:r>
            <a:r>
              <a:rPr lang="en-US" sz="2600" dirty="0" smtClean="0">
                <a:solidFill>
                  <a:srgbClr val="003399"/>
                </a:solidFill>
              </a:rPr>
              <a:t>uses </a:t>
            </a:r>
            <a:r>
              <a:rPr lang="en-US" sz="2600" dirty="0" smtClean="0">
                <a:solidFill>
                  <a:srgbClr val="003399"/>
                </a:solidFill>
              </a:rPr>
              <a:t>trip generation measurements and equivalent residential units to determine the special and peculiar benefit to each specific land use.</a:t>
            </a:r>
          </a:p>
          <a:p>
            <a:pPr lvl="2"/>
            <a:r>
              <a:rPr lang="en-US" sz="2600" dirty="0" smtClean="0">
                <a:solidFill>
                  <a:srgbClr val="003399"/>
                </a:solidFill>
              </a:rPr>
              <a:t>The Special and Peculiar Benefits accrued to each property within the Harmony CDD include added use of the property, added enjoyment of the property, and the probability of increased marketability and value of the property.  Example.</a:t>
            </a:r>
          </a:p>
          <a:p>
            <a:pPr lvl="2"/>
            <a:r>
              <a:rPr lang="en-US" sz="2600" dirty="0" smtClean="0">
                <a:solidFill>
                  <a:srgbClr val="003399"/>
                </a:solidFill>
              </a:rPr>
              <a:t>These special and peculiar benefits still hold true and have not changed for the land uses in Parcels H-2, F, A-2 and M.</a:t>
            </a:r>
          </a:p>
          <a:p>
            <a:pPr lvl="2"/>
            <a:endParaRPr lang="en-US" sz="2600" dirty="0" smtClean="0">
              <a:solidFill>
                <a:srgbClr val="003399"/>
              </a:solidFill>
            </a:endParaRPr>
          </a:p>
          <a:p>
            <a:pPr lvl="2">
              <a:buNone/>
            </a:pPr>
            <a:endParaRPr lang="en-US" sz="3200" dirty="0" smtClean="0">
              <a:solidFill>
                <a:srgbClr val="003399"/>
              </a:solidFill>
            </a:endParaRPr>
          </a:p>
          <a:p>
            <a:pPr lvl="2">
              <a:buNone/>
            </a:pPr>
            <a:endParaRPr lang="en-US" sz="3200"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6</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1905000"/>
            <a:ext cx="8229600" cy="4572000"/>
          </a:xfrm>
        </p:spPr>
        <p:txBody>
          <a:bodyPr>
            <a:normAutofit fontScale="70000" lnSpcReduction="20000"/>
          </a:bodyPr>
          <a:lstStyle/>
          <a:p>
            <a:pPr algn="ctr">
              <a:buNone/>
            </a:pPr>
            <a:r>
              <a:rPr lang="en-US" sz="2700" b="1" u="sng" dirty="0" smtClean="0">
                <a:solidFill>
                  <a:srgbClr val="003399"/>
                </a:solidFill>
              </a:rPr>
              <a:t>Fair and Reasonable Apportionment</a:t>
            </a:r>
          </a:p>
          <a:p>
            <a:pPr lvl="2"/>
            <a:endParaRPr lang="en-US" sz="1200" dirty="0" smtClean="0">
              <a:solidFill>
                <a:srgbClr val="003399"/>
              </a:solidFill>
            </a:endParaRPr>
          </a:p>
          <a:p>
            <a:pPr lvl="2"/>
            <a:r>
              <a:rPr lang="en-US" sz="2900" dirty="0" smtClean="0">
                <a:solidFill>
                  <a:srgbClr val="003399"/>
                </a:solidFill>
              </a:rPr>
              <a:t>The April 27, 2000 Master Methodology also states that the duty to pay the non-ad valorem special assessments </a:t>
            </a:r>
            <a:r>
              <a:rPr lang="en-US" sz="2900" dirty="0" smtClean="0">
                <a:solidFill>
                  <a:srgbClr val="003399"/>
                </a:solidFill>
              </a:rPr>
              <a:t>is </a:t>
            </a:r>
            <a:r>
              <a:rPr lang="en-US" sz="2900" dirty="0" smtClean="0">
                <a:solidFill>
                  <a:srgbClr val="003399"/>
                </a:solidFill>
              </a:rPr>
              <a:t>fairly and reasonably </a:t>
            </a:r>
            <a:r>
              <a:rPr lang="en-US" sz="2900" dirty="0" smtClean="0">
                <a:solidFill>
                  <a:srgbClr val="003399"/>
                </a:solidFill>
              </a:rPr>
              <a:t>apportioned because </a:t>
            </a:r>
            <a:r>
              <a:rPr lang="en-US" sz="2900" dirty="0" smtClean="0">
                <a:solidFill>
                  <a:srgbClr val="003399"/>
                </a:solidFill>
              </a:rPr>
              <a:t>the special and peculiar benefits to the property derived from the District’s Improvements </a:t>
            </a:r>
            <a:r>
              <a:rPr lang="en-US" sz="2900" dirty="0" smtClean="0">
                <a:solidFill>
                  <a:srgbClr val="003399"/>
                </a:solidFill>
              </a:rPr>
              <a:t>(and </a:t>
            </a:r>
            <a:r>
              <a:rPr lang="en-US" sz="2900" dirty="0" smtClean="0">
                <a:solidFill>
                  <a:srgbClr val="003399"/>
                </a:solidFill>
              </a:rPr>
              <a:t>the concomitant responsibility for the payment of the resultant and allocated </a:t>
            </a:r>
            <a:r>
              <a:rPr lang="en-US" sz="2900" dirty="0" smtClean="0">
                <a:solidFill>
                  <a:srgbClr val="003399"/>
                </a:solidFill>
              </a:rPr>
              <a:t>debt) </a:t>
            </a:r>
            <a:r>
              <a:rPr lang="en-US" sz="2900" dirty="0" smtClean="0">
                <a:solidFill>
                  <a:srgbClr val="003399"/>
                </a:solidFill>
              </a:rPr>
              <a:t>have been apportioned to each property according to the reasonable estimates of the special and peculiar benefits provided consistent with each land use category.</a:t>
            </a:r>
          </a:p>
          <a:p>
            <a:pPr lvl="2"/>
            <a:r>
              <a:rPr lang="en-US" sz="2900" dirty="0" smtClean="0">
                <a:solidFill>
                  <a:srgbClr val="003399"/>
                </a:solidFill>
              </a:rPr>
              <a:t>Again, the District methodology </a:t>
            </a:r>
            <a:r>
              <a:rPr lang="en-US" sz="2900" dirty="0" smtClean="0">
                <a:solidFill>
                  <a:srgbClr val="003399"/>
                </a:solidFill>
              </a:rPr>
              <a:t>uses </a:t>
            </a:r>
            <a:r>
              <a:rPr lang="en-US" sz="2900" dirty="0" smtClean="0">
                <a:solidFill>
                  <a:srgbClr val="003399"/>
                </a:solidFill>
              </a:rPr>
              <a:t>trip generation measurements and equivalent residential units to determine the special and peculiar benefit to each specific land use.</a:t>
            </a:r>
          </a:p>
          <a:p>
            <a:pPr lvl="2"/>
            <a:r>
              <a:rPr lang="en-US" sz="2900" dirty="0" smtClean="0">
                <a:solidFill>
                  <a:srgbClr val="003399"/>
                </a:solidFill>
              </a:rPr>
              <a:t>These benefits still hold true and have not changed for the land uses in Parcels H-2, F, A-2 and M.  Furthermore, the land uses are all the same in these parcels and the proposed blending makes the proposed assessments fair and reasonable to all the affected land uses.</a:t>
            </a:r>
          </a:p>
          <a:p>
            <a:pPr lvl="2"/>
            <a:endParaRPr lang="en-US" sz="2600" dirty="0" smtClean="0">
              <a:solidFill>
                <a:srgbClr val="003399"/>
              </a:solidFill>
            </a:endParaRPr>
          </a:p>
          <a:p>
            <a:pPr lvl="2">
              <a:buNone/>
            </a:pPr>
            <a:endParaRPr lang="en-US" sz="3200" dirty="0" smtClean="0">
              <a:solidFill>
                <a:srgbClr val="003399"/>
              </a:solidFill>
            </a:endParaRPr>
          </a:p>
          <a:p>
            <a:pPr lvl="2">
              <a:buNone/>
            </a:pPr>
            <a:endParaRPr lang="en-US" sz="3200"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7</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lstStyle/>
          <a:p>
            <a:pPr algn="ctr">
              <a:buNone/>
            </a:pPr>
            <a:r>
              <a:rPr lang="en-US" sz="2700" b="1" u="sng" dirty="0" smtClean="0">
                <a:solidFill>
                  <a:srgbClr val="003399"/>
                </a:solidFill>
              </a:rPr>
              <a:t>Three Additional Tests for Valid Change in Assessments</a:t>
            </a:r>
          </a:p>
          <a:p>
            <a:pPr>
              <a:buNone/>
            </a:pPr>
            <a:endParaRPr lang="en-US" sz="1100" dirty="0" smtClean="0">
              <a:solidFill>
                <a:srgbClr val="003399"/>
              </a:solidFill>
            </a:endParaRPr>
          </a:p>
          <a:p>
            <a:pPr lvl="2"/>
            <a:r>
              <a:rPr lang="en-US" sz="3000" dirty="0" smtClean="0">
                <a:solidFill>
                  <a:srgbClr val="003399"/>
                </a:solidFill>
              </a:rPr>
              <a:t>Not to exceed ceiling debt level per acre</a:t>
            </a:r>
          </a:p>
          <a:p>
            <a:pPr lvl="2"/>
            <a:r>
              <a:rPr lang="en-US" sz="3000" dirty="0" smtClean="0">
                <a:solidFill>
                  <a:srgbClr val="003399"/>
                </a:solidFill>
              </a:rPr>
              <a:t>Not to exceed Maximum Annual Debt Service per Unit</a:t>
            </a:r>
          </a:p>
          <a:p>
            <a:pPr lvl="2"/>
            <a:r>
              <a:rPr lang="en-US" sz="3000" dirty="0" smtClean="0">
                <a:solidFill>
                  <a:srgbClr val="003399"/>
                </a:solidFill>
              </a:rPr>
              <a:t>Assessment Increase properly noticed.</a:t>
            </a:r>
            <a:endParaRPr lang="en-US" sz="3000"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8</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normAutofit/>
          </a:bodyPr>
          <a:lstStyle/>
          <a:p>
            <a:pPr>
              <a:buNone/>
            </a:pPr>
            <a:r>
              <a:rPr lang="en-US" sz="2700" b="1" u="sng" dirty="0" smtClean="0">
                <a:solidFill>
                  <a:srgbClr val="003399"/>
                </a:solidFill>
              </a:rPr>
              <a:t>Ceiling Debt Level Per Acre for parcels H-2, F, A-2 and M</a:t>
            </a:r>
          </a:p>
          <a:p>
            <a:pPr lvl="2"/>
            <a:endParaRPr lang="en-US" sz="1200" dirty="0" smtClean="0">
              <a:solidFill>
                <a:srgbClr val="003399"/>
              </a:solidFill>
            </a:endParaRPr>
          </a:p>
          <a:p>
            <a:pPr lvl="2"/>
            <a:r>
              <a:rPr lang="en-US" sz="3200" dirty="0" smtClean="0">
                <a:solidFill>
                  <a:srgbClr val="003399"/>
                </a:solidFill>
              </a:rPr>
              <a:t>April 27, 2000 Master Methodology – debt level not to exceed $73,519 per acre.</a:t>
            </a:r>
          </a:p>
          <a:p>
            <a:pPr lvl="2"/>
            <a:r>
              <a:rPr lang="en-US" sz="3200" dirty="0" smtClean="0">
                <a:solidFill>
                  <a:srgbClr val="003399"/>
                </a:solidFill>
              </a:rPr>
              <a:t>Current level is $57,435.56</a:t>
            </a:r>
          </a:p>
          <a:p>
            <a:pPr lvl="2"/>
            <a:r>
              <a:rPr lang="en-US" sz="3200" dirty="0" smtClean="0">
                <a:solidFill>
                  <a:srgbClr val="003399"/>
                </a:solidFill>
              </a:rPr>
              <a:t>Blended level is $69,098.60</a:t>
            </a:r>
            <a:endParaRPr lang="en-US" sz="3200"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143000"/>
          </a:xfrm>
        </p:spPr>
        <p:txBody>
          <a:bodyPr>
            <a:normAutofit/>
          </a:bodyPr>
          <a:lstStyle/>
          <a:p>
            <a:r>
              <a:rPr lang="en-US" sz="3100" dirty="0" smtClean="0">
                <a:solidFill>
                  <a:srgbClr val="003399"/>
                </a:solidFill>
              </a:rPr>
              <a:t>Harmony Community Development District</a:t>
            </a:r>
            <a:endParaRPr lang="en-US" sz="3100" dirty="0">
              <a:solidFill>
                <a:srgbClr val="003399"/>
              </a:solidFill>
            </a:endParaRPr>
          </a:p>
        </p:txBody>
      </p:sp>
      <p:sp>
        <p:nvSpPr>
          <p:cNvPr id="14" name="Date Placeholder 13"/>
          <p:cNvSpPr>
            <a:spLocks noGrp="1"/>
          </p:cNvSpPr>
          <p:nvPr>
            <p:ph type="dt" sz="half" idx="10"/>
          </p:nvPr>
        </p:nvSpPr>
        <p:spPr/>
        <p:txBody>
          <a:bodyPr/>
          <a:lstStyle/>
          <a:p>
            <a:fld id="{0D8C2EA3-8C2C-4976-8A71-9CC3A92940C9}" type="datetime1">
              <a:rPr lang="en-US" smtClean="0"/>
              <a:pPr/>
              <a:t>8/25/2016</a:t>
            </a:fld>
            <a:endParaRPr lang="en-US" dirty="0"/>
          </a:p>
        </p:txBody>
      </p:sp>
      <p:sp>
        <p:nvSpPr>
          <p:cNvPr id="16" name="Footer Placeholder 15"/>
          <p:cNvSpPr>
            <a:spLocks noGrp="1"/>
          </p:cNvSpPr>
          <p:nvPr>
            <p:ph type="ftr" sz="quarter" idx="11"/>
          </p:nvPr>
        </p:nvSpPr>
        <p:spPr/>
        <p:txBody>
          <a:bodyPr/>
          <a:lstStyle/>
          <a:p>
            <a:r>
              <a:rPr lang="en-US" dirty="0" smtClean="0"/>
              <a:t>Real Estate Econometrics, Inc.</a:t>
            </a:r>
            <a:endParaRPr lang="en-US" dirty="0"/>
          </a:p>
        </p:txBody>
      </p:sp>
      <p:sp>
        <p:nvSpPr>
          <p:cNvPr id="15" name="Slide Number Placeholder 14"/>
          <p:cNvSpPr>
            <a:spLocks noGrp="1"/>
          </p:cNvSpPr>
          <p:nvPr>
            <p:ph type="sldNum" sz="quarter" idx="12"/>
          </p:nvPr>
        </p:nvSpPr>
        <p:spPr/>
        <p:txBody>
          <a:bodyPr/>
          <a:lstStyle/>
          <a:p>
            <a:fld id="{B541E9EF-C558-49D5-B0A4-8F0D6CCD7661}" type="slidenum">
              <a:rPr lang="en-US" smtClean="0"/>
              <a:pPr/>
              <a:t>9</a:t>
            </a:fld>
            <a:endParaRPr lang="en-US" dirty="0"/>
          </a:p>
        </p:txBody>
      </p:sp>
      <p:cxnSp>
        <p:nvCxnSpPr>
          <p:cNvPr id="6" name="Straight Connector 5"/>
          <p:cNvCxnSpPr/>
          <p:nvPr/>
        </p:nvCxnSpPr>
        <p:spPr>
          <a:xfrm>
            <a:off x="457200" y="990600"/>
            <a:ext cx="8229600" cy="0"/>
          </a:xfrm>
          <a:prstGeom prst="line">
            <a:avLst/>
          </a:prstGeom>
          <a:ln w="34925">
            <a:solidFill>
              <a:srgbClr val="3366CC"/>
            </a:solidFill>
          </a:ln>
        </p:spPr>
        <p:style>
          <a:lnRef idx="1">
            <a:schemeClr val="accent1"/>
          </a:lnRef>
          <a:fillRef idx="0">
            <a:schemeClr val="accent1"/>
          </a:fillRef>
          <a:effectRef idx="0">
            <a:schemeClr val="accent1"/>
          </a:effectRef>
          <a:fontRef idx="minor">
            <a:schemeClr val="tx1"/>
          </a:fontRef>
        </p:style>
      </p:cxnSp>
      <p:pic>
        <p:nvPicPr>
          <p:cNvPr id="11265" name="Picture 1" descr="C:\Users\Russ\Documents\Fishkind Documents\Photos\Fishkind-Associates-Consultants-Logo.jpg"/>
          <p:cNvPicPr>
            <a:picLocks noChangeAspect="1" noChangeArrowheads="1"/>
          </p:cNvPicPr>
          <p:nvPr/>
        </p:nvPicPr>
        <p:blipFill>
          <a:blip r:embed="rId2" cstate="print"/>
          <a:stretch>
            <a:fillRect/>
          </a:stretch>
        </p:blipFill>
        <p:spPr bwMode="auto">
          <a:xfrm>
            <a:off x="7696200" y="0"/>
            <a:ext cx="850727" cy="914400"/>
          </a:xfrm>
          <a:prstGeom prst="rect">
            <a:avLst/>
          </a:prstGeom>
          <a:noFill/>
        </p:spPr>
      </p:pic>
      <p:sp>
        <p:nvSpPr>
          <p:cNvPr id="10" name="Content Placeholder 9"/>
          <p:cNvSpPr>
            <a:spLocks noGrp="1"/>
          </p:cNvSpPr>
          <p:nvPr>
            <p:ph idx="1"/>
          </p:nvPr>
        </p:nvSpPr>
        <p:spPr>
          <a:xfrm>
            <a:off x="457200" y="2286000"/>
            <a:ext cx="8229600" cy="3840163"/>
          </a:xfrm>
        </p:spPr>
        <p:txBody>
          <a:bodyPr>
            <a:normAutofit lnSpcReduction="10000"/>
          </a:bodyPr>
          <a:lstStyle/>
          <a:p>
            <a:pPr marL="342900" lvl="2" indent="-342900" algn="ctr">
              <a:buNone/>
            </a:pPr>
            <a:r>
              <a:rPr lang="en-US" sz="3000" b="1" u="sng" dirty="0" smtClean="0">
                <a:solidFill>
                  <a:srgbClr val="003399"/>
                </a:solidFill>
              </a:rPr>
              <a:t>Maximum Annual Debt Service per Unit</a:t>
            </a:r>
          </a:p>
          <a:p>
            <a:endParaRPr lang="en-US" sz="1100" dirty="0" smtClean="0">
              <a:solidFill>
                <a:srgbClr val="003399"/>
              </a:solidFill>
            </a:endParaRPr>
          </a:p>
          <a:p>
            <a:r>
              <a:rPr lang="en-US" sz="2600" dirty="0" smtClean="0">
                <a:solidFill>
                  <a:srgbClr val="003399"/>
                </a:solidFill>
              </a:rPr>
              <a:t>April 27, 2000 Master Methodology – Maximum Annual Debt Service per single family unit is $2,000.</a:t>
            </a:r>
          </a:p>
          <a:p>
            <a:pPr lvl="2"/>
            <a:r>
              <a:rPr lang="en-US" sz="1800" dirty="0" smtClean="0">
                <a:solidFill>
                  <a:srgbClr val="003399"/>
                </a:solidFill>
              </a:rPr>
              <a:t>Current level</a:t>
            </a:r>
          </a:p>
          <a:p>
            <a:pPr lvl="4">
              <a:buNone/>
            </a:pPr>
            <a:r>
              <a:rPr lang="en-US" sz="2200" dirty="0" smtClean="0">
                <a:solidFill>
                  <a:srgbClr val="003399"/>
                </a:solidFill>
              </a:rPr>
              <a:t>         </a:t>
            </a:r>
            <a:r>
              <a:rPr lang="en-US" sz="2200" u="sng" dirty="0" smtClean="0">
                <a:solidFill>
                  <a:srgbClr val="003399"/>
                </a:solidFill>
              </a:rPr>
              <a:t>H-2</a:t>
            </a:r>
            <a:r>
              <a:rPr lang="en-US" sz="2200" dirty="0" smtClean="0">
                <a:solidFill>
                  <a:srgbClr val="003399"/>
                </a:solidFill>
              </a:rPr>
              <a:t>		        </a:t>
            </a:r>
            <a:r>
              <a:rPr lang="en-US" sz="2200" u="sng" dirty="0" smtClean="0">
                <a:solidFill>
                  <a:srgbClr val="003399"/>
                </a:solidFill>
              </a:rPr>
              <a:t>F</a:t>
            </a:r>
          </a:p>
          <a:p>
            <a:pPr lvl="4" indent="3175">
              <a:buNone/>
            </a:pPr>
            <a:r>
              <a:rPr lang="en-US" sz="2200" dirty="0" smtClean="0">
                <a:solidFill>
                  <a:srgbClr val="FF0000"/>
                </a:solidFill>
              </a:rPr>
              <a:t>$2,554.42</a:t>
            </a:r>
            <a:r>
              <a:rPr lang="en-US" sz="2200" dirty="0" smtClean="0">
                <a:solidFill>
                  <a:srgbClr val="003399"/>
                </a:solidFill>
              </a:rPr>
              <a:t>		$1,385.68</a:t>
            </a:r>
          </a:p>
          <a:p>
            <a:pPr lvl="2"/>
            <a:r>
              <a:rPr lang="en-US" sz="1800" dirty="0" smtClean="0">
                <a:solidFill>
                  <a:srgbClr val="003399"/>
                </a:solidFill>
              </a:rPr>
              <a:t>Blended level</a:t>
            </a:r>
          </a:p>
          <a:p>
            <a:pPr marL="2060575" lvl="4" indent="-231775">
              <a:buNone/>
            </a:pPr>
            <a:r>
              <a:rPr lang="en-US" sz="2200" dirty="0" smtClean="0">
                <a:solidFill>
                  <a:srgbClr val="003399"/>
                </a:solidFill>
              </a:rPr>
              <a:t>         </a:t>
            </a:r>
            <a:r>
              <a:rPr lang="en-US" sz="2200" u="sng" dirty="0" smtClean="0">
                <a:solidFill>
                  <a:srgbClr val="003399"/>
                </a:solidFill>
              </a:rPr>
              <a:t>H-2</a:t>
            </a:r>
            <a:r>
              <a:rPr lang="en-US" sz="2200" dirty="0" smtClean="0">
                <a:solidFill>
                  <a:srgbClr val="003399"/>
                </a:solidFill>
              </a:rPr>
              <a:t>		        </a:t>
            </a:r>
            <a:r>
              <a:rPr lang="en-US" sz="2200" u="sng" dirty="0" smtClean="0">
                <a:solidFill>
                  <a:srgbClr val="003399"/>
                </a:solidFill>
              </a:rPr>
              <a:t>F</a:t>
            </a:r>
          </a:p>
          <a:p>
            <a:pPr lvl="4">
              <a:buNone/>
            </a:pPr>
            <a:r>
              <a:rPr lang="en-US" sz="2200" dirty="0" smtClean="0">
                <a:solidFill>
                  <a:srgbClr val="003399"/>
                </a:solidFill>
              </a:rPr>
              <a:t>    $1,592.89		$1,592.89</a:t>
            </a:r>
            <a:endParaRPr lang="en-US" sz="2200"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animEffect transition="in" filter="fade">
                                      <p:cBhvr>
                                        <p:cTn id="7" dur="500"/>
                                        <p:tgtEl>
                                          <p:spTgt spid="10">
                                            <p:txEl>
                                              <p:pRg st="3" end="3"/>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10">
                                            <p:txEl>
                                              <p:pRg st="4" end="4"/>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
                                            <p:txEl>
                                              <p:pRg st="6" end="6"/>
                                            </p:txEl>
                                          </p:spTgt>
                                        </p:tgtEl>
                                        <p:attrNameLst>
                                          <p:attrName>style.visibility</p:attrName>
                                        </p:attrNameLst>
                                      </p:cBhvr>
                                      <p:to>
                                        <p:strVal val="visible"/>
                                      </p:to>
                                    </p:set>
                                    <p:animEffect transition="in" filter="fade">
                                      <p:cBhvr>
                                        <p:cTn id="16" dur="500"/>
                                        <p:tgtEl>
                                          <p:spTgt spid="10">
                                            <p:txEl>
                                              <p:pRg st="6" end="6"/>
                                            </p:txEl>
                                          </p:spTgt>
                                        </p:tgtEl>
                                      </p:cBhvr>
                                    </p:animEffect>
                                  </p:childTnLst>
                                </p:cTn>
                              </p:par>
                              <p:par>
                                <p:cTn id="17" presetID="1" presetClass="entr" presetSubtype="0" fill="hold" nodeType="withEffect">
                                  <p:stCondLst>
                                    <p:cond delay="0"/>
                                  </p:stCondLst>
                                  <p:childTnLst>
                                    <p:set>
                                      <p:cBhvr>
                                        <p:cTn id="18" dur="1" fill="hold">
                                          <p:stCondLst>
                                            <p:cond delay="0"/>
                                          </p:stCondLst>
                                        </p:cTn>
                                        <p:tgtEl>
                                          <p:spTgt spid="10">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8750</TotalTime>
  <Words>798</Words>
  <Application>Microsoft Office PowerPoint</Application>
  <PresentationFormat>On-screen Show (4:3)</PresentationFormat>
  <Paragraphs>123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lpstr>Harmony Community Development District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Russ Weyer</dc:creator>
  <cp:lastModifiedBy>Russ Weyer</cp:lastModifiedBy>
  <cp:revision>794</cp:revision>
  <dcterms:created xsi:type="dcterms:W3CDTF">2013-06-24T14:17:28Z</dcterms:created>
  <dcterms:modified xsi:type="dcterms:W3CDTF">2016-08-25T15:11:59Z</dcterms:modified>
</cp:coreProperties>
</file>